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sldIdLst>
    <p:sldId id="298" r:id="rId5"/>
    <p:sldId id="301" r:id="rId6"/>
    <p:sldId id="302" r:id="rId7"/>
    <p:sldId id="303" r:id="rId8"/>
    <p:sldId id="304" r:id="rId9"/>
    <p:sldId id="305" r:id="rId10"/>
    <p:sldId id="308" r:id="rId11"/>
    <p:sldId id="309" r:id="rId12"/>
    <p:sldId id="310" r:id="rId13"/>
    <p:sldId id="317" r:id="rId14"/>
    <p:sldId id="318" r:id="rId15"/>
    <p:sldId id="312" r:id="rId16"/>
    <p:sldId id="313" r:id="rId17"/>
    <p:sldId id="314" r:id="rId18"/>
    <p:sldId id="315" r:id="rId19"/>
    <p:sldId id="320" r:id="rId20"/>
    <p:sldId id="316" r:id="rId21"/>
    <p:sldId id="319" r:id="rId22"/>
    <p:sldId id="322" r:id="rId23"/>
    <p:sldId id="323" r:id="rId24"/>
    <p:sldId id="324" r:id="rId25"/>
    <p:sldId id="325" r:id="rId26"/>
    <p:sldId id="327" r:id="rId27"/>
    <p:sldId id="32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7BD2D1-97B8-45FB-90E2-5A3FA4F48974}" v="15" dt="2020-04-08T22:43:21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12.statcan.gc.ca/census-recensement/2016/dp-pd/dv-vd/occ-pro/occ-pro-tab-eng.cf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35" b="14196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en-US" sz="4100" b="1" dirty="0">
                <a:solidFill>
                  <a:srgbClr val="FFFFFF"/>
                </a:solidFill>
                <a:latin typeface="Franklin Gothic Book" panose="020B0503020102020204" pitchFamily="34" charset="0"/>
                <a:cs typeface="Segoe UI" panose="020B0502040204020203" pitchFamily="34" charset="0"/>
              </a:rPr>
              <a:t>Canadian Labor Force</a:t>
            </a:r>
            <a:br>
              <a:rPr lang="en-US" sz="4100" b="1" dirty="0">
                <a:solidFill>
                  <a:srgbClr val="FFFFFF"/>
                </a:solidFill>
                <a:latin typeface="Franklin Gothic Book" panose="020B0503020102020204" pitchFamily="34" charset="0"/>
                <a:cs typeface="Segoe UI" panose="020B0502040204020203" pitchFamily="34" charset="0"/>
              </a:rPr>
            </a:br>
            <a:r>
              <a:rPr lang="en-US" sz="2800" b="1" dirty="0">
                <a:solidFill>
                  <a:srgbClr val="FFFFFF"/>
                </a:solidFill>
                <a:latin typeface="Franklin Gothic Book" panose="020B0503020102020204" pitchFamily="34" charset="0"/>
                <a:cs typeface="Segoe UI" panose="020B0502040204020203" pitchFamily="34" charset="0"/>
              </a:rPr>
              <a:t>Data Visualization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823648" cy="128016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DS8007 FINAL PRESENTATION</a:t>
            </a:r>
          </a:p>
          <a:p>
            <a:pPr>
              <a:spcBef>
                <a:spcPts val="1500"/>
              </a:spcBef>
            </a:pPr>
            <a:r>
              <a:rPr lang="en-US" sz="1800" dirty="0">
                <a:solidFill>
                  <a:srgbClr val="FFFFFF"/>
                </a:solidFill>
              </a:rPr>
              <a:t>KSHIRABDHI PATEL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3100" dirty="0"/>
              <a:t>Job Hierarchy Visualization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800" dirty="0"/>
              <a:t>10 broad occupational categories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800" dirty="0"/>
              <a:t>39 major groups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085621-6E24-43DF-90FD-9E463CDD5F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23475" y="643466"/>
            <a:ext cx="6552503" cy="522562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1324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3700" dirty="0"/>
              <a:t>Market share of Job Occupations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600" dirty="0"/>
              <a:t>Management Occupation has the maximum job market share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600" dirty="0"/>
              <a:t>2</a:t>
            </a:r>
            <a:r>
              <a:rPr lang="en-US" sz="1600" baseline="30000" dirty="0"/>
              <a:t>nd</a:t>
            </a:r>
            <a:r>
              <a:rPr lang="en-US" sz="1600" dirty="0"/>
              <a:t> – Manufacturing Industry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 – Business and Finance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600" dirty="0"/>
              <a:t>Least – Natural Resources and Agriculture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EBB244-8E58-4950-AB53-E3E7288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447" y="912806"/>
            <a:ext cx="6892560" cy="4686941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50033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Employment Distribution across Provinces</a:t>
            </a:r>
          </a:p>
        </p:txBody>
      </p:sp>
      <p:cxnSp>
        <p:nvCxnSpPr>
          <p:cNvPr id="36" name="Straight Connector 3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– Ontario (7.22M)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Quebec (3.95M)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British Columbia (2.21M)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DB6B91-FEE2-46C1-BD95-92D653EFB0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53447" y="1395286"/>
            <a:ext cx="6892560" cy="3721981"/>
          </a:xfrm>
          <a:prstGeom prst="rect">
            <a:avLst/>
          </a:prstGeom>
        </p:spPr>
      </p:pic>
      <p:sp>
        <p:nvSpPr>
          <p:cNvPr id="37" name="Rectangle 3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98411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2800" dirty="0"/>
              <a:t>Employment Distribution across Cities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– Toronto (3.18M)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Montreal (2.00M)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Vancouver (1.23M)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B70561D-F27E-486C-8A8F-618E79B769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53447" y="1386670"/>
            <a:ext cx="6892560" cy="3739212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1939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2800" dirty="0"/>
              <a:t>Educational Background of the Employed Labor Force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Highest certificate, diploma or degree holders have the highest share in the job market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5F678C-4200-4E70-BA40-99ACC7703A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53447" y="1412516"/>
            <a:ext cx="6892560" cy="368752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9915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2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2800" dirty="0"/>
              <a:t>Average Salary by Education Level</a:t>
            </a:r>
          </a:p>
        </p:txBody>
      </p:sp>
      <p:cxnSp>
        <p:nvCxnSpPr>
          <p:cNvPr id="80" name="Straight Connector 74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Most paid employees have the highest level of education in their respective fields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Salary decreases with decrease in education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218317-F60F-4CB5-96D7-7197FD977D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53447" y="1429748"/>
            <a:ext cx="6892560" cy="3653056"/>
          </a:xfrm>
          <a:prstGeom prst="rect">
            <a:avLst/>
          </a:prstGeom>
        </p:spPr>
      </p:pic>
      <p:sp>
        <p:nvSpPr>
          <p:cNvPr id="81" name="Rectangle 76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1633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3100" dirty="0"/>
              <a:t>Average Salary by Occupation Class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– Business, Finance and Administration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Management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Least – Art, Culture and Recreation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889728-73D9-48CC-A552-11342EFF49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653447" y="1188509"/>
            <a:ext cx="6892560" cy="4135535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76391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3100" dirty="0"/>
              <a:t>Impact of Education in Job Market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Highest Education Level has the maximum job share across all the Occupation Classes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95790A-7916-408B-BF99-E15BF067CFD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367" y="643466"/>
            <a:ext cx="5238719" cy="5225621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69828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 fontScale="90000"/>
          </a:bodyPr>
          <a:lstStyle/>
          <a:p>
            <a:r>
              <a:rPr lang="en-US" sz="3700" dirty="0"/>
              <a:t>Education vs Salary across all Occupation Classes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Education impacts Salary in all Occupation classes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8DFF18-4BBB-4422-A090-8C949D2B8A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63113" y="604188"/>
            <a:ext cx="7666244" cy="5317640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67231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1110" y="639098"/>
            <a:ext cx="3401961" cy="3494790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Franklin Gothic Book" panose="020B0503020102020204" pitchFamily="34" charset="0"/>
                <a:cs typeface="Segoe UI" panose="020B0502040204020203" pitchFamily="34" charset="0"/>
              </a:rPr>
              <a:t>Let's dig into the Natural and applied science domain</a:t>
            </a:r>
            <a:endParaRPr lang="en-US" sz="4000" dirty="0"/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35" b="14196"/>
          <a:stretch/>
        </p:blipFill>
        <p:spPr>
          <a:xfrm>
            <a:off x="633999" y="1773870"/>
            <a:ext cx="6912217" cy="278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6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820A-A243-4547-953F-8D2BDABF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40EA-D8F7-45FC-A823-78AFC92C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Canadian labor force participation has been increasing as more and more immigrants and students are choosing Canada as their home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A detailed understanding of the occupational information is beneficial for everyone to start with a better career opportunity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The National Occupational Classification (NOC) provides a systematic classification structure of occupational activity in Canada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However, the information is in textual format and not easily interpretable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This project involves visualization techniques to interpret the information in a simpler way</a:t>
            </a:r>
          </a:p>
        </p:txBody>
      </p:sp>
    </p:spTree>
    <p:extLst>
      <p:ext uri="{BB962C8B-B14F-4D97-AF65-F5344CB8AC3E}">
        <p14:creationId xmlns:p14="http://schemas.microsoft.com/office/powerpoint/2010/main" val="1892356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Autofit/>
          </a:bodyPr>
          <a:lstStyle/>
          <a:p>
            <a:r>
              <a:rPr lang="en-US" sz="2400" dirty="0"/>
              <a:t>Which is the most employable job type in Natural and Applied Science domain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Computer and Information Systems professionals have the maximum employment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Civil, Mechanical, Electrical and Chemical Engineering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Technical occupations in Computer and Information systems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0C854D-1478-4842-BEF9-879FDD993D7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55715" y="643466"/>
            <a:ext cx="5888023" cy="522562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67891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Natural &amp; Applied Science job types share across Canadian Provinces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Computer and Information Systems has the highest share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In each sub-domain on this class the provinces rank as below: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- Ontario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Quebec</a:t>
            </a:r>
          </a:p>
          <a:p>
            <a:pPr marL="708660" lvl="3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British Columbia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72CB84-B85F-43B8-B61B-3597A52738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56619" y="643466"/>
            <a:ext cx="5486215" cy="522562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2135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Autofit/>
          </a:bodyPr>
          <a:lstStyle/>
          <a:p>
            <a:r>
              <a:rPr lang="en-US" sz="2400" dirty="0"/>
              <a:t>Average Salary in various sub-domains of Natural &amp; Applied Science occupation class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– Transportation officers and Controllers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– Civil, Mechanical, Electrical and Chemical engineers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Computer and IT professionals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F5F045-C2AC-4095-B9A5-66D740C20E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56758" y="549732"/>
            <a:ext cx="8135241" cy="5252353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9964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DB817-530F-4669-84B0-ADF3F10A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57B3A-E957-4CFF-BD2B-D1E1521FB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Ontario is the largest job market in Canada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Ontario itself produces 40% of total employment in Canada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Management, Manufacturing, and Business and Finance are the market lead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Highest level of education shares the maximum Job market across all Occupation classes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Toronto, Montreal and Vancouver are top 3 employable cities for </a:t>
            </a:r>
            <a:r>
              <a:rPr lang="en-US" sz="1900"/>
              <a:t>Computer and IT </a:t>
            </a:r>
            <a:r>
              <a:rPr lang="en-US" sz="1900" dirty="0"/>
              <a:t>jobs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endParaRPr lang="en-US" sz="1900" dirty="0"/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962498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1110" y="2280556"/>
            <a:ext cx="3401961" cy="1853331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latin typeface="Franklin Gothic Book" panose="020B0503020102020204" pitchFamily="34" charset="0"/>
                <a:cs typeface="Segoe UI" panose="020B0502040204020203" pitchFamily="34" charset="0"/>
              </a:rPr>
              <a:t>Thank You!</a:t>
            </a:r>
            <a:br>
              <a:rPr lang="en-US" sz="4800" b="1" dirty="0">
                <a:latin typeface="Franklin Gothic Book" panose="020B0503020102020204" pitchFamily="34" charset="0"/>
                <a:cs typeface="Segoe UI" panose="020B0502040204020203" pitchFamily="34" charset="0"/>
              </a:rPr>
            </a:br>
            <a:br>
              <a:rPr lang="en-US" sz="4800" b="1" dirty="0">
                <a:latin typeface="Franklin Gothic Book" panose="020B0503020102020204" pitchFamily="34" charset="0"/>
                <a:cs typeface="Segoe UI" panose="020B0502040204020203" pitchFamily="34" charset="0"/>
              </a:rPr>
            </a:br>
            <a:r>
              <a:rPr lang="en-US" sz="4000" b="1" dirty="0">
                <a:latin typeface="Franklin Gothic Book" panose="020B0503020102020204" pitchFamily="34" charset="0"/>
                <a:cs typeface="Segoe UI" panose="020B0502040204020203" pitchFamily="34" charset="0"/>
              </a:rPr>
              <a:t>Questions?</a:t>
            </a:r>
            <a:endParaRPr lang="en-US" sz="4000" dirty="0"/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35" b="14196"/>
          <a:stretch/>
        </p:blipFill>
        <p:spPr>
          <a:xfrm>
            <a:off x="633999" y="1773870"/>
            <a:ext cx="6912217" cy="278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820A-A243-4547-953F-8D2BDABF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40EA-D8F7-45FC-A823-78AFC92C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b="1" dirty="0"/>
              <a:t>Data Source: </a:t>
            </a:r>
            <a:r>
              <a:rPr lang="en-US" sz="1900" dirty="0"/>
              <a:t>Statistics Canada</a:t>
            </a:r>
          </a:p>
          <a:p>
            <a:pPr marL="292608" lvl="1" indent="0">
              <a:buNone/>
            </a:pPr>
            <a:r>
              <a:rPr lang="en-US" dirty="0">
                <a:hlinkClick r:id="rId2"/>
              </a:rPr>
              <a:t>https://www12.statcan.gc.ca/census-recensement/2016/dp-pd/dv-vd/occ-pro/occ-pro-tab-eng.cfm </a:t>
            </a:r>
            <a:endParaRPr lang="en-US" dirty="0"/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b="1" dirty="0"/>
              <a:t>Dataset: </a:t>
            </a:r>
            <a:r>
              <a:rPr lang="en-US" sz="1900" dirty="0"/>
              <a:t>Employed labor force who worked full year, full time and reported employment income in 2015, 2016 Census: </a:t>
            </a:r>
          </a:p>
          <a:p>
            <a:pPr marL="292608" lvl="1" indent="0">
              <a:buNone/>
            </a:pPr>
            <a:r>
              <a:rPr lang="en-US" dirty="0">
                <a:hlinkClick r:id="rId2"/>
              </a:rPr>
              <a:t>https://www12.statcan.gc.ca/census-recensement/2016/dp-pd/dv-vd/occ-pro/download-telecharger/GetFile.cfm?LANG=E&amp;TYPE=CSV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7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820A-A243-4547-953F-8D2BDABF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40EA-D8F7-45FC-A823-78AFC92C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The data is distributed as per the following occupational hierarchy</a:t>
            </a:r>
            <a:r>
              <a:rPr lang="en-US" dirty="0"/>
              <a:t>: 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10 broad occupational categories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39 major groups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138 minor groups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495 Unit Groups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50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820A-A243-4547-953F-8D2BDABF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40EA-D8F7-45FC-A823-78AFC92C5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90725"/>
            <a:ext cx="10058400" cy="4400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Sample of data file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227BF1-70D8-4BD9-A3E9-73A9D943D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1" y="2463405"/>
            <a:ext cx="8015851" cy="383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26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820A-A243-4547-953F-8D2BDABF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40EA-D8F7-45FC-A823-78AFC92C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b="1" dirty="0"/>
              <a:t>Data Cleaning: </a:t>
            </a:r>
            <a:r>
              <a:rPr lang="en-US" sz="1900" dirty="0"/>
              <a:t>NumPy, Pandas, SciPy, Re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b="1" dirty="0"/>
              <a:t>Graph, Charts and Geospatial Visualization: </a:t>
            </a:r>
            <a:r>
              <a:rPr lang="en-US" sz="1900" dirty="0"/>
              <a:t>Matplotlib, Seaborn, </a:t>
            </a:r>
            <a:r>
              <a:rPr lang="en-US" sz="1900" dirty="0" err="1"/>
              <a:t>Plotly</a:t>
            </a:r>
            <a:r>
              <a:rPr lang="en-US" sz="1900" dirty="0"/>
              <a:t>, </a:t>
            </a:r>
            <a:r>
              <a:rPr lang="en-US" sz="1900" dirty="0" err="1"/>
              <a:t>Geoplotlib</a:t>
            </a:r>
            <a:r>
              <a:rPr lang="en-US" sz="1900" dirty="0"/>
              <a:t>, </a:t>
            </a:r>
            <a:r>
              <a:rPr lang="en-US" sz="1900" dirty="0" err="1"/>
              <a:t>Geopandas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832642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1110" y="639098"/>
            <a:ext cx="3401961" cy="3494790"/>
          </a:xfrm>
        </p:spPr>
        <p:txBody>
          <a:bodyPr>
            <a:normAutofit/>
          </a:bodyPr>
          <a:lstStyle/>
          <a:p>
            <a:r>
              <a:rPr lang="en-US" sz="4600" b="1" dirty="0">
                <a:latin typeface="Franklin Gothic Book" panose="020B0503020102020204" pitchFamily="34" charset="0"/>
                <a:cs typeface="Segoe UI" panose="020B0502040204020203" pitchFamily="34" charset="0"/>
              </a:rPr>
              <a:t>Visualizing Canadian Labor Force</a:t>
            </a:r>
            <a:br>
              <a:rPr lang="en-US" sz="4600" b="1" dirty="0">
                <a:latin typeface="Franklin Gothic Book" panose="020B0503020102020204" pitchFamily="34" charset="0"/>
                <a:cs typeface="Segoe UI" panose="020B0502040204020203" pitchFamily="34" charset="0"/>
              </a:rPr>
            </a:br>
            <a:r>
              <a:rPr lang="en-US" sz="4600" b="1" dirty="0">
                <a:latin typeface="Franklin Gothic Book" panose="020B0503020102020204" pitchFamily="34" charset="0"/>
                <a:cs typeface="Segoe UI" panose="020B0502040204020203" pitchFamily="34" charset="0"/>
              </a:rPr>
              <a:t>Data</a:t>
            </a:r>
            <a:endParaRPr lang="en-US" sz="4600" dirty="0"/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35" b="14196"/>
          <a:stretch/>
        </p:blipFill>
        <p:spPr>
          <a:xfrm>
            <a:off x="633999" y="1773870"/>
            <a:ext cx="6912217" cy="278657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016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DB817-530F-4669-84B0-ADF3F10AC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be Answered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57B3A-E957-4CFF-BD2B-D1E1521FB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Distribution of employment income of the employed labor force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Proportion of each occupation category to the total job market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Distribution of jobs by Canadian provinces and cities</a:t>
            </a:r>
          </a:p>
          <a:p>
            <a:pPr marL="342900" lvl="1" indent="-342900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900" dirty="0"/>
              <a:t>Classification of Job types by education and skill levels</a:t>
            </a:r>
          </a:p>
        </p:txBody>
      </p:sp>
    </p:spTree>
    <p:extLst>
      <p:ext uri="{BB962C8B-B14F-4D97-AF65-F5344CB8AC3E}">
        <p14:creationId xmlns:p14="http://schemas.microsoft.com/office/powerpoint/2010/main" val="3067626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9685-BD51-422A-B850-717DD54BA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sz="3300"/>
              <a:t>How jobs are distributed across Canada?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B6A6FE-4A71-415C-B67F-B95D95A4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3690257" cy="346165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Ontario creates 40% of total employment in Canada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2</a:t>
            </a:r>
            <a:r>
              <a:rPr lang="en-US" b="1" baseline="30000" dirty="0"/>
              <a:t>nd</a:t>
            </a:r>
            <a:r>
              <a:rPr lang="en-US" b="1" dirty="0"/>
              <a:t> - Quebec</a:t>
            </a:r>
          </a:p>
          <a:p>
            <a:pPr marL="342900" lvl="1" indent="-342900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b="1" dirty="0"/>
              <a:t>3</a:t>
            </a:r>
            <a:r>
              <a:rPr lang="en-US" b="1" baseline="30000" dirty="0"/>
              <a:t>rd</a:t>
            </a:r>
            <a:r>
              <a:rPr lang="en-US" b="1" dirty="0"/>
              <a:t> – British Columbia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BF4B32-C31F-4CAC-A43B-A3B00C7F48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" r="-2" b="-2"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4364037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purl.org/dc/terms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682</Words>
  <Application>Microsoft Office PowerPoint</Application>
  <PresentationFormat>Widescreen</PresentationFormat>
  <Paragraphs>86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Bookman Old Style</vt:lpstr>
      <vt:lpstr>Calibri</vt:lpstr>
      <vt:lpstr>Franklin Gothic Book</vt:lpstr>
      <vt:lpstr>Wingdings</vt:lpstr>
      <vt:lpstr>1_RetrospectVTI</vt:lpstr>
      <vt:lpstr>Canadian Labor Force Data Visualization</vt:lpstr>
      <vt:lpstr>Introduction</vt:lpstr>
      <vt:lpstr>The Data</vt:lpstr>
      <vt:lpstr>The Data</vt:lpstr>
      <vt:lpstr>The Data</vt:lpstr>
      <vt:lpstr>Tools Used</vt:lpstr>
      <vt:lpstr>Visualizing Canadian Labor Force Data</vt:lpstr>
      <vt:lpstr>Questions to be Answered</vt:lpstr>
      <vt:lpstr>How jobs are distributed across Canada?</vt:lpstr>
      <vt:lpstr>Job Hierarchy Visualization</vt:lpstr>
      <vt:lpstr>Market share of Job Occupations</vt:lpstr>
      <vt:lpstr>Employment Distribution across Provinces</vt:lpstr>
      <vt:lpstr>Employment Distribution across Cities</vt:lpstr>
      <vt:lpstr>Educational Background of the Employed Labor Force</vt:lpstr>
      <vt:lpstr>Average Salary by Education Level</vt:lpstr>
      <vt:lpstr>Average Salary by Occupation Class</vt:lpstr>
      <vt:lpstr>Impact of Education in Job Market</vt:lpstr>
      <vt:lpstr>Education vs Salary across all Occupation Classes</vt:lpstr>
      <vt:lpstr>Let's dig into the Natural and applied science domain</vt:lpstr>
      <vt:lpstr>Which is the most employable job type in Natural and Applied Science domain</vt:lpstr>
      <vt:lpstr>Natural &amp; Applied Science job types share across Canadian Provinces</vt:lpstr>
      <vt:lpstr>Average Salary in various sub-domains of Natural &amp; Applied Science occupation class</vt:lpstr>
      <vt:lpstr>Conclusion</vt:lpstr>
      <vt:lpstr>Thank You!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2020-04-08T22:03:52Z</dcterms:created>
  <dcterms:modified xsi:type="dcterms:W3CDTF">2020-04-08T23:07:53Z</dcterms:modified>
</cp:coreProperties>
</file>